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3" r:id="rId2"/>
    <p:sldId id="463" r:id="rId3"/>
    <p:sldId id="465" r:id="rId4"/>
    <p:sldId id="466" r:id="rId5"/>
    <p:sldId id="475" r:id="rId6"/>
    <p:sldId id="467" r:id="rId7"/>
    <p:sldId id="476" r:id="rId8"/>
    <p:sldId id="473" r:id="rId9"/>
    <p:sldId id="482" r:id="rId10"/>
    <p:sldId id="477" r:id="rId11"/>
    <p:sldId id="480" r:id="rId12"/>
    <p:sldId id="483" r:id="rId13"/>
    <p:sldId id="484" r:id="rId14"/>
    <p:sldId id="430" r:id="rId15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2362" autoAdjust="0"/>
  </p:normalViewPr>
  <p:slideViewPr>
    <p:cSldViewPr snapToGrid="0">
      <p:cViewPr varScale="1">
        <p:scale>
          <a:sx n="163" d="100"/>
          <a:sy n="163" d="100"/>
        </p:scale>
        <p:origin x="14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25.11.2021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25.11.2021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11/25/2021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Fall 2021 - Lecture 7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mtClean="0"/>
              <a:t>Normal Distribution, Part 2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November </a:t>
            </a:r>
            <a:r>
              <a:rPr lang="en-US" dirty="0" smtClean="0"/>
              <a:t>25, 2021</a:t>
            </a:r>
            <a:endParaRPr lang="en-US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52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correction, cont.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84" y="1825625"/>
            <a:ext cx="4881032" cy="3660775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0" y="1825200"/>
            <a:ext cx="4881600" cy="36612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0" y="1825200"/>
            <a:ext cx="4881600" cy="36612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0" y="1825200"/>
            <a:ext cx="4881600" cy="366120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51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correction,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Calculating the probability of more than 14 boys of 20 childbirths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&gt;14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≈1−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14.5−10.28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2.24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=1−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≤1.88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=1−0.9699=0.0301=3.0%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Correct binomial probability: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14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=2.8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Result with continuity correction closer to the correct result than without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870000" y="2268000"/>
            <a:ext cx="2376000" cy="6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4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(Aalen et al., 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Binomial experiment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=60000</m:t>
                    </m:r>
                  </m:oMath>
                </a14:m>
                <a:r>
                  <a:rPr lang="en-US" dirty="0" smtClean="0"/>
                  <a:t> annual childbirths in Norway</a:t>
                </a:r>
              </a:p>
              <a:p>
                <a:pPr lvl="1"/>
                <a:r>
                  <a:rPr lang="en-US" dirty="0" smtClean="0"/>
                  <a:t>Probability </a:t>
                </a:r>
                <a:r>
                  <a:rPr lang="en-US" dirty="0"/>
                  <a:t>of a boy for each birth: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𝑝</m:t>
                    </m:r>
                    <m:r>
                      <a:rPr lang="nb-NO" i="1">
                        <a:latin typeface="Cambria Math"/>
                      </a:rPr>
                      <m:t>=0.514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: number of </a:t>
                </a:r>
                <a:r>
                  <a:rPr lang="en-US" dirty="0" smtClean="0"/>
                  <a:t>boys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binomially distributed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Bin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Normal approximation to binomial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𝑛𝑝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=60000×0.514=30840</m:t>
                    </m:r>
                  </m:oMath>
                </a14:m>
                <a:endParaRPr lang="nb-NO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SD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𝑛𝑝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</m:e>
                    </m:ra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60000×0.514×0.486</m:t>
                        </m:r>
                      </m:e>
                    </m:rad>
                    <m:r>
                      <a:rPr lang="nb-NO" b="0" i="1" smtClean="0">
                        <a:latin typeface="Cambria Math"/>
                        <a:ea typeface="Cambria Math"/>
                      </a:rPr>
                      <m:t>=122</m:t>
                    </m:r>
                  </m:oMath>
                </a14:m>
                <a:endParaRPr lang="nb-NO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−30840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122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9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(Aalen et al., 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Probability of at least as many girls as boys?</a:t>
                </a:r>
              </a:p>
              <a:p>
                <a:pPr lvl="1"/>
                <a:r>
                  <a:rPr lang="en-US" dirty="0" smtClean="0"/>
                  <a:t>Binomial probability very complicated to calculate</a:t>
                </a:r>
              </a:p>
              <a:p>
                <a:pPr lvl="1"/>
                <a:r>
                  <a:rPr lang="en-US" dirty="0"/>
                  <a:t>Clear advantage of </a:t>
                </a:r>
                <a:r>
                  <a:rPr lang="en-US" dirty="0" smtClean="0"/>
                  <a:t>using the </a:t>
                </a:r>
                <a:r>
                  <a:rPr lang="en-US" dirty="0"/>
                  <a:t>normal approximation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≤30000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30000−30840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122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≤−6.89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&lt;0.0001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No need for continuity correction due to large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Highly unlikely that more girls than boys are born in Norway per year</a:t>
                </a:r>
              </a:p>
              <a:p>
                <a:pPr lvl="1"/>
                <a:r>
                  <a:rPr lang="en-US" dirty="0" smtClean="0"/>
                  <a:t>Expected excess of boys: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𝑛𝑝</m:t>
                    </m:r>
                    <m:r>
                      <a:rPr lang="nb-NO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r>
                          <a:rPr lang="nb-NO" b="0" i="1" smtClean="0">
                            <a:latin typeface="Cambria Math"/>
                          </a:rPr>
                          <m:t>𝑛𝑝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=30840−29160=1680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680000" y="4536000"/>
            <a:ext cx="432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5400000" y="4536000"/>
            <a:ext cx="11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6930000" y="4536000"/>
            <a:ext cx="93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8136000" y="4536000"/>
            <a:ext cx="93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8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</a:t>
            </a:r>
            <a:r>
              <a:rPr lang="en-US" dirty="0" err="1" smtClean="0"/>
              <a:t>Skovlund</a:t>
            </a:r>
            <a:r>
              <a:rPr lang="en-US" dirty="0" smtClean="0"/>
              <a:t> E, Veierød MB. 2006. </a:t>
            </a:r>
            <a:r>
              <a:rPr lang="en-US" i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Gyldendal </a:t>
            </a:r>
            <a:r>
              <a:rPr lang="en-US" dirty="0" err="1" smtClean="0"/>
              <a:t>akademisk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6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limit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Very important theorem in statistics</a:t>
                </a:r>
              </a:p>
              <a:p>
                <a:r>
                  <a:rPr lang="en-US" dirty="0" smtClean="0"/>
                  <a:t>Sum of many random variables approximately normally distributed</a:t>
                </a:r>
              </a:p>
              <a:p>
                <a:pPr lvl="1"/>
                <a:r>
                  <a:rPr lang="en-US" dirty="0" smtClean="0"/>
                  <a:t>All original variables independent of each other</a:t>
                </a:r>
              </a:p>
              <a:p>
                <a:pPr lvl="1"/>
                <a:r>
                  <a:rPr lang="en-US" dirty="0" smtClean="0"/>
                  <a:t>None of the original variables with dominant influence on the sum</a:t>
                </a:r>
              </a:p>
              <a:p>
                <a:pPr lvl="1"/>
                <a:r>
                  <a:rPr lang="en-US" dirty="0"/>
                  <a:t>Original variables not necessarily normally distributed themselves</a:t>
                </a:r>
                <a:endParaRPr lang="en-US" dirty="0" smtClean="0"/>
              </a:p>
              <a:p>
                <a:r>
                  <a:rPr lang="en-US" dirty="0" smtClean="0"/>
                  <a:t>Sample mean normally distributed due to the central limit theorem</a:t>
                </a:r>
              </a:p>
              <a:p>
                <a:pPr lvl="1"/>
                <a:r>
                  <a:rPr lang="en-US" dirty="0" smtClean="0"/>
                  <a:t>Sample of i.i.d. variables with mean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and standard deviation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</m:ba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nb-NO" b="0" i="1" smtClean="0">
                            <a:latin typeface="Cambria Math"/>
                          </a:rPr>
                          <m:t>𝑖</m:t>
                        </m:r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N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2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limit theorem,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approximately normally distributed</a:t>
            </a:r>
          </a:p>
          <a:p>
            <a:pPr lvl="1"/>
            <a:r>
              <a:rPr lang="en-US" dirty="0" smtClean="0"/>
              <a:t>Influenced by genetics and factors related to prenatal life and childhood</a:t>
            </a:r>
          </a:p>
          <a:p>
            <a:pPr lvl="1"/>
            <a:r>
              <a:rPr lang="en-US" dirty="0" smtClean="0"/>
              <a:t>Sum of many (more or less) independent factors</a:t>
            </a:r>
          </a:p>
          <a:p>
            <a:pPr lvl="1"/>
            <a:r>
              <a:rPr lang="en-US" dirty="0" smtClean="0"/>
              <a:t>Applying to only one sex and one ethnicity at a time (why?)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1980000" y="5220000"/>
            <a:ext cx="360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https://pixabay.com/illustrations/man-icon-characters-toilet-male-1332780/</a:t>
            </a:r>
            <a:endParaRPr lang="en-US" sz="800" b="0" dirty="0" smtClean="0"/>
          </a:p>
        </p:txBody>
      </p:sp>
      <p:sp>
        <p:nvSpPr>
          <p:cNvPr id="7" name="TekstSylinder 6"/>
          <p:cNvSpPr txBox="1"/>
          <p:nvPr/>
        </p:nvSpPr>
        <p:spPr>
          <a:xfrm>
            <a:off x="6300000" y="5220000"/>
            <a:ext cx="360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https://pixabay.com/illustrations/woman-icon-characters-toilet-1332779/</a:t>
            </a:r>
            <a:endParaRPr lang="en-US" sz="800" b="0" dirty="0" smtClean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2340000" y="3600000"/>
            <a:ext cx="720000" cy="1620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3" r="-7143"/>
          <a:stretch/>
        </p:blipFill>
        <p:spPr>
          <a:xfrm>
            <a:off x="3420000" y="3960000"/>
            <a:ext cx="720000" cy="126000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99" r="-29999"/>
          <a:stretch/>
        </p:blipFill>
        <p:spPr>
          <a:xfrm>
            <a:off x="4500000" y="4320000"/>
            <a:ext cx="720000" cy="90000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6660000" y="3600000"/>
            <a:ext cx="720000" cy="1620000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3" r="-7143"/>
          <a:stretch/>
        </p:blipFill>
        <p:spPr>
          <a:xfrm>
            <a:off x="7740000" y="3960000"/>
            <a:ext cx="720000" cy="126000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99" r="-29999"/>
          <a:stretch/>
        </p:blipFill>
        <p:spPr>
          <a:xfrm>
            <a:off x="8820000" y="4320000"/>
            <a:ext cx="720000" cy="900000"/>
          </a:xfrm>
          <a:prstGeom prst="rect">
            <a:avLst/>
          </a:prstGeom>
        </p:spPr>
      </p:pic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7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approximation to binomial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Binomial distribution playing a central role in many settings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</a:rPr>
                          <m:t>=</m:t>
                        </m:r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1−</m:t>
                            </m:r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/>
                          </a:rPr>
                          <m:t>𝑛</m:t>
                        </m:r>
                        <m:r>
                          <a:rPr lang="nb-NO" i="1">
                            <a:latin typeface="Cambria Math"/>
                          </a:rPr>
                          <m:t>−</m:t>
                        </m:r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𝑥</m:t>
                    </m:r>
                    <m:r>
                      <a:rPr lang="nb-NO" b="0" i="1" smtClean="0">
                        <a:latin typeface="Cambria Math"/>
                      </a:rPr>
                      <m:t>=0,1,…,</m:t>
                    </m:r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𝑛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!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𝑥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!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nb-NO" i="1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Binomial probabilities sometimes hard to calculate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  <m:r>
                          <a:rPr lang="nb-NO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+…+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nb-NO" b="0" i="1" smtClean="0">
                            <a:latin typeface="Cambria Math"/>
                          </a:rPr>
                          <m:t>𝑘</m:t>
                        </m:r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Binomial </a:t>
                </a:r>
                <a:r>
                  <a:rPr lang="en-US" dirty="0"/>
                  <a:t>distribution approaching normal </a:t>
                </a:r>
                <a:r>
                  <a:rPr lang="en-US" dirty="0" smtClean="0"/>
                  <a:t>distribution when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large</a:t>
                </a:r>
              </a:p>
              <a:p>
                <a:pPr lvl="1"/>
                <a:r>
                  <a:rPr lang="en-US" dirty="0" smtClean="0"/>
                  <a:t>Mean (i.e., expectation or expected value):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nb-NO" dirty="0">
                  <a:ea typeface="Cambria Math"/>
                </a:endParaRPr>
              </a:p>
              <a:p>
                <a:pPr lvl="1"/>
                <a:r>
                  <a:rPr lang="en-US" dirty="0" smtClean="0"/>
                  <a:t>Standard deviation: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SD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𝑛𝑝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1548000" y="3348000"/>
            <a:ext cx="1332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3168000" y="3348000"/>
            <a:ext cx="1332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752000" y="3348000"/>
            <a:ext cx="1872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7488000" y="3348000"/>
            <a:ext cx="1332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9108000" y="3348000"/>
            <a:ext cx="2016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6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approximation to binomial, cont.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3412"/>
            <a:ext cx="10515600" cy="350520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approximation to binomial,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Approximation improving as the number of trials increases</a:t>
                </a:r>
              </a:p>
              <a:p>
                <a:pPr lvl="1"/>
                <a:r>
                  <a:rPr lang="en-US" dirty="0" smtClean="0"/>
                  <a:t>Expected number </a:t>
                </a:r>
                <a:r>
                  <a:rPr lang="en-US" dirty="0"/>
                  <a:t>of successes: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𝑛𝑝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≥5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Expected </a:t>
                </a:r>
                <a:r>
                  <a:rPr lang="en-US" dirty="0"/>
                  <a:t>n</a:t>
                </a:r>
                <a:r>
                  <a:rPr lang="en-US" dirty="0" smtClean="0"/>
                  <a:t>umber </a:t>
                </a:r>
                <a:r>
                  <a:rPr lang="en-US" dirty="0"/>
                  <a:t>of failures: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1−</m:t>
                        </m:r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≥5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calculations simplified </a:t>
                </a:r>
                <a:r>
                  <a:rPr lang="en-US" dirty="0" smtClean="0"/>
                  <a:t>substantially</a:t>
                </a:r>
              </a:p>
              <a:p>
                <a:pPr lvl="1"/>
                <a:r>
                  <a:rPr lang="en-US" dirty="0" smtClean="0"/>
                  <a:t>Normal distribution easier to use than binomial distribution</a:t>
                </a:r>
                <a:endParaRPr lang="en-US" dirty="0"/>
              </a:p>
              <a:p>
                <a:r>
                  <a:rPr lang="en-US" dirty="0" smtClean="0"/>
                  <a:t>Result following from the central limit theorem</a:t>
                </a:r>
              </a:p>
              <a:p>
                <a:pPr lvl="1"/>
                <a:r>
                  <a:rPr lang="en-US" dirty="0" smtClean="0"/>
                  <a:t>Binomial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regarded as a sum of independent indicator variables</a:t>
                </a:r>
              </a:p>
              <a:p>
                <a:pPr lvl="1"/>
                <a:r>
                  <a:rPr lang="en-US" dirty="0" smtClean="0"/>
                  <a:t>The larger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(number of trials), the more terms in the sum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8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smtClean="0"/>
              <a:t>(Aalen et al., 2006)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Binomial experiment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dirty="0" smtClean="0"/>
                  <a:t> childbirths</a:t>
                </a:r>
              </a:p>
              <a:p>
                <a:pPr lvl="1"/>
                <a:r>
                  <a:rPr lang="en-US" dirty="0" smtClean="0"/>
                  <a:t>Probability of a boy for each birth: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=0.514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number of boys;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Bin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more than 14 boys?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&gt;14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=15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=16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+…+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=20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Reasonably large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use the normal distribution instead?</a:t>
                </a:r>
              </a:p>
              <a:p>
                <a:pPr lvl="1"/>
                <a:r>
                  <a:rPr lang="en-US" dirty="0"/>
                  <a:t>Expected number of boys (“successes”):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𝑛𝑝</m:t>
                    </m:r>
                    <m:r>
                      <a:rPr lang="nb-NO" i="1">
                        <a:latin typeface="Cambria Math"/>
                      </a:rPr>
                      <m:t>=20×0.514=10.28≥5</m:t>
                    </m:r>
                  </m:oMath>
                </a14:m>
                <a:endParaRPr lang="nb-NO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Expected </a:t>
                </a:r>
                <a:r>
                  <a:rPr lang="en-US" dirty="0"/>
                  <a:t>number of girls (“failures”):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1−</m:t>
                        </m:r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=20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×0.486=9.72</m:t>
                    </m:r>
                    <m:r>
                      <a:rPr lang="nb-NO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144000" y="4464000"/>
            <a:ext cx="140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9540000" y="4860000"/>
            <a:ext cx="1260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2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(Aalen et al., 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Normal </a:t>
                </a:r>
                <a:r>
                  <a:rPr lang="en-US" dirty="0"/>
                  <a:t>approximation to binomial </a:t>
                </a:r>
                <a:r>
                  <a:rPr lang="en-US" dirty="0" smtClean="0"/>
                  <a:t>distribution: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Mean: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𝑛𝑝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=20×0.514=10.28</m:t>
                    </m:r>
                  </m:oMath>
                </a14:m>
                <a:endParaRPr lang="nb-NO" dirty="0">
                  <a:ea typeface="Cambria Math"/>
                </a:endParaRPr>
              </a:p>
              <a:p>
                <a:pPr lvl="1"/>
                <a:r>
                  <a:rPr lang="en-US" dirty="0"/>
                  <a:t>Standard deviation: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𝑛𝑝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</m:e>
                    </m:rad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20×0.514×0.486</m:t>
                        </m:r>
                      </m:e>
                    </m:rad>
                    <m:r>
                      <a:rPr lang="nb-NO" i="1">
                        <a:latin typeface="Cambria Math"/>
                        <a:ea typeface="Cambria Math"/>
                      </a:rPr>
                      <m:t>=2.24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Standardization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−10.28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2.24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Using the normal distribution for the probability calculation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&gt;14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=1−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≤14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≈1−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14−10.28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2.24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=1−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≤1.66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=1−0.9515=0.0485=4.9%</m:t>
                    </m:r>
                  </m:oMath>
                </a14:m>
                <a:endParaRPr lang="nb-NO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888000" y="4644000"/>
            <a:ext cx="1440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192000" y="4536000"/>
            <a:ext cx="2196000" cy="6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2106000" y="5040000"/>
            <a:ext cx="972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0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correction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Improving the normal approximation of the binomial distribution</a:t>
                </a:r>
              </a:p>
              <a:p>
                <a:pPr lvl="1"/>
                <a:r>
                  <a:rPr lang="en-US" dirty="0" smtClean="0"/>
                  <a:t>Especially important when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small</a:t>
                </a:r>
              </a:p>
              <a:p>
                <a:r>
                  <a:rPr lang="en-US" dirty="0" smtClean="0"/>
                  <a:t>Every </a:t>
                </a:r>
                <a:r>
                  <a:rPr lang="en-US" dirty="0"/>
                  <a:t>value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of the binomial distribution corresponding to a bar</a:t>
                </a:r>
              </a:p>
              <a:p>
                <a:pPr lvl="1"/>
                <a:r>
                  <a:rPr lang="en-US" dirty="0"/>
                  <a:t>Height of bar equal to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</a:rPr>
                          <m:t>=</m:t>
                        </m:r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Bar </a:t>
                </a:r>
                <a:r>
                  <a:rPr lang="en-US" dirty="0"/>
                  <a:t>centered at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with horizontal </a:t>
                </a:r>
                <a:r>
                  <a:rPr lang="en-US" dirty="0"/>
                  <a:t>bounds </a:t>
                </a:r>
                <a:r>
                  <a:rPr lang="en-US" dirty="0" smtClean="0"/>
                  <a:t>ranging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𝑥</m:t>
                    </m:r>
                    <m:r>
                      <a:rPr lang="nb-NO" i="1">
                        <a:latin typeface="Cambria Math"/>
                      </a:rPr>
                      <m:t>−0.5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𝑥</m:t>
                    </m:r>
                    <m:r>
                      <a:rPr lang="nb-NO" i="1">
                        <a:latin typeface="Cambria Math"/>
                      </a:rPr>
                      <m:t>+0.5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Including the entire bar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– not just the lower (or upper) half</a:t>
                </a:r>
              </a:p>
              <a:p>
                <a:pPr lvl="1"/>
                <a:r>
                  <a:rPr lang="en-US" dirty="0" smtClean="0"/>
                  <a:t>Approximation of a </a:t>
                </a:r>
                <a:r>
                  <a:rPr lang="en-US" dirty="0">
                    <a:solidFill>
                      <a:srgbClr val="FF0000"/>
                    </a:solidFill>
                  </a:rPr>
                  <a:t>discrete</a:t>
                </a:r>
                <a:r>
                  <a:rPr lang="en-US" dirty="0"/>
                  <a:t> distribution by a </a:t>
                </a:r>
                <a:r>
                  <a:rPr lang="en-US" dirty="0">
                    <a:solidFill>
                      <a:srgbClr val="FF0000"/>
                    </a:solidFill>
                  </a:rPr>
                  <a:t>continuous</a:t>
                </a:r>
                <a:r>
                  <a:rPr lang="en-US" dirty="0"/>
                  <a:t> </a:t>
                </a:r>
                <a:r>
                  <a:rPr lang="en-US" dirty="0" smtClean="0"/>
                  <a:t>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+0.5</m:t>
                        </m:r>
                      </m:e>
                    </m:d>
                  </m:oMath>
                </a14:m>
                <a:r>
                  <a:rPr lang="en-US" dirty="0" smtClean="0"/>
                  <a:t> (or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/>
                          </a:rPr>
                          <m:t>𝑋</m:t>
                        </m:r>
                        <m:r>
                          <a:rPr lang="nb-NO" b="0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nb-NO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nb-NO" b="0" i="1" dirty="0" smtClean="0">
                            <a:latin typeface="Cambria Math"/>
                            <a:ea typeface="Cambria Math"/>
                          </a:rPr>
                          <m:t>−0.5</m:t>
                        </m:r>
                      </m:e>
                    </m:d>
                  </m:oMath>
                </a14:m>
                <a:r>
                  <a:rPr lang="en-US" dirty="0" smtClean="0"/>
                  <a:t>) instead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nb-NO" b="0" dirty="0" smtClean="0"/>
                  <a:t> (or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/>
                          </a:rPr>
                          <m:t>𝑋</m:t>
                        </m:r>
                        <m:r>
                          <a:rPr lang="nb-NO" b="0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nb-NO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nb-NO" b="0" dirty="0" smtClean="0"/>
                  <a:t>)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11/25/2021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52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16848</TotalTime>
  <Words>1212</Words>
  <Application>Microsoft Office PowerPoint</Application>
  <PresentationFormat>Widescreen</PresentationFormat>
  <Paragraphs>130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OUS - Overordnet – ENG</vt:lpstr>
      <vt:lpstr>The Normal Distribution, Part 2</vt:lpstr>
      <vt:lpstr>Central limit theorem</vt:lpstr>
      <vt:lpstr>Central limit theorem, cont.</vt:lpstr>
      <vt:lpstr>Normal approximation to binomial</vt:lpstr>
      <vt:lpstr>Normal approximation to binomial, cont.</vt:lpstr>
      <vt:lpstr>Normal approximation to binomial, cont.</vt:lpstr>
      <vt:lpstr>Example (Aalen et al., 2006)</vt:lpstr>
      <vt:lpstr>Example (Aalen et al., 2006), cont.</vt:lpstr>
      <vt:lpstr>Continuity correction</vt:lpstr>
      <vt:lpstr>Continuity correction, cont.</vt:lpstr>
      <vt:lpstr>Continuity correction, cont.</vt:lpstr>
      <vt:lpstr>Example (Aalen et al., 2006)</vt:lpstr>
      <vt:lpstr>Example (Aalen et al., 2006), cont.</vt:lpstr>
      <vt:lpstr>References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2700</cp:revision>
  <cp:lastPrinted>2019-10-16T08:27:25Z</cp:lastPrinted>
  <dcterms:created xsi:type="dcterms:W3CDTF">2019-06-26T08:58:56Z</dcterms:created>
  <dcterms:modified xsi:type="dcterms:W3CDTF">2021-11-25T08:50:04Z</dcterms:modified>
</cp:coreProperties>
</file>